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AA003-A84C-4F53-999E-88E2DED00D8E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F216F-B013-453A-81A7-C5D13C6F152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F216F-B013-453A-81A7-C5D13C6F1529}" type="slidenum">
              <a:rPr lang="pt-BR" smtClean="0"/>
              <a:t>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74F810-C2C8-4279-BD01-5443399675AF}" type="datetimeFigureOut">
              <a:rPr lang="pt-BR" smtClean="0"/>
              <a:t>12/3/2012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3542A9-BCA6-462B-AE9D-82BC3A22853A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8860" y="2428868"/>
            <a:ext cx="4241676" cy="985846"/>
          </a:xfrm>
        </p:spPr>
        <p:txBody>
          <a:bodyPr/>
          <a:lstStyle/>
          <a:p>
            <a:r>
              <a:rPr lang="pt-BR" dirty="0" smtClean="0"/>
              <a:t>Projeto Saúde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14876" y="3500438"/>
            <a:ext cx="1887270" cy="557654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(Alcoolismo)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1000108"/>
            <a:ext cx="4829180" cy="846980"/>
          </a:xfrm>
        </p:spPr>
        <p:txBody>
          <a:bodyPr>
            <a:normAutofit/>
          </a:bodyPr>
          <a:lstStyle/>
          <a:p>
            <a:r>
              <a:rPr lang="pt-BR" dirty="0" smtClean="0"/>
              <a:t>  &gt;Sobre o assunto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857364"/>
            <a:ext cx="8643998" cy="4786346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O alcoolismo hoje é um problema grande e ameaçador em várias partes do mundo. É um problema extremamente complexo por ser considerado um mau hábito, um vício.</a:t>
            </a:r>
          </a:p>
          <a:p>
            <a:r>
              <a:rPr lang="pt-BR" dirty="0" smtClean="0"/>
              <a:t>A dependência do álcool é a caracterizada pela perda de capacidade de abstinência pela perda do controle de ingestão de bebidas. Quando existe dependência física o alcoolista perde a capacidade de controlar a quantidade de álcool que ingere. Para o individuo que tem predisposição à bebida, um ‘’primeiro gole’’ pode desencadear uma recaída, tornando-se novamente um dependente do álcool. Considera-se alcoolismo uma doença, devido ao permanente abuso de bebidas alcoólicas, suscitando tal consumo uma dependência acompanhada de prejuízos biopsicossociais detectáveis por métodos usuais de diagnósticos médico-sociais.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1000108"/>
            <a:ext cx="8115328" cy="70410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  &gt;Sobre o alcoolismo e o alcoolista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2910" y="2000240"/>
            <a:ext cx="8115328" cy="3422346"/>
          </a:xfrm>
        </p:spPr>
        <p:txBody>
          <a:bodyPr/>
          <a:lstStyle/>
          <a:p>
            <a:pPr lvl="0"/>
            <a:r>
              <a:rPr lang="pt-BR" dirty="0" smtClean="0"/>
              <a:t>Alcoolismo é uma doença.</a:t>
            </a:r>
          </a:p>
          <a:p>
            <a:pPr lvl="0"/>
            <a:r>
              <a:rPr lang="pt-BR" dirty="0" smtClean="0"/>
              <a:t>O alcoolista pode apresentar prejuízos relacionados com o uso do álcool em todas as áreas da vida (prejuízos físicos, mentais, mortais,profissionais,sociais e outros);</a:t>
            </a:r>
          </a:p>
          <a:p>
            <a:pPr lvl="0"/>
            <a:r>
              <a:rPr lang="pt-BR" dirty="0" smtClean="0"/>
              <a:t>O alcoolista perde a capacidade de controlar a quantidade de bebida que ingere, uma vez que inicie a ingestão (dependência física).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86808" cy="571504"/>
          </a:xfrm>
        </p:spPr>
        <p:txBody>
          <a:bodyPr>
            <a:normAutofit fontScale="90000"/>
          </a:bodyPr>
          <a:lstStyle/>
          <a:p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> </a:t>
            </a:r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Prejuízo Psicossocial do alcoolista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2910" y="2143116"/>
            <a:ext cx="7786742" cy="3429024"/>
          </a:xfrm>
        </p:spPr>
        <p:txBody>
          <a:bodyPr>
            <a:normAutofit/>
          </a:bodyPr>
          <a:lstStyle/>
          <a:p>
            <a:r>
              <a:rPr lang="pt-BR" u="sng" cap="small" dirty="0" smtClean="0"/>
              <a:t>A partir do momento que o alcoolista passe a depender do álcool e que não possa decidir o quanto vai beber, passa a ter uma vida regida pela dependência, pela necessidade de continuar bebendo e de evitar os sintomas da privação do álcool. Submetido a esta dependência, passa a ter prejuízos nas áreas de sua vida física, fisiológica, familiar, social e moral.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</a:t>
            </a:r>
            <a:r>
              <a:rPr lang="pt-BR" dirty="0" smtClean="0"/>
              <a:t>Conseqüências físicas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5000636"/>
          </a:xfrm>
        </p:spPr>
        <p:txBody>
          <a:bodyPr>
            <a:normAutofit/>
          </a:bodyPr>
          <a:lstStyle/>
          <a:p>
            <a:r>
              <a:rPr lang="pt-BR" b="1" cap="small" dirty="0" smtClean="0"/>
              <a:t>Acidentes </a:t>
            </a:r>
            <a:r>
              <a:rPr lang="pt-BR" b="1" cap="small" dirty="0" smtClean="0"/>
              <a:t>(no lar, no serviço e nas estradas);</a:t>
            </a:r>
            <a:endParaRPr lang="pt-BR" dirty="0" smtClean="0"/>
          </a:p>
          <a:p>
            <a:r>
              <a:rPr lang="pt-BR" b="1" cap="small" dirty="0" smtClean="0"/>
              <a:t>Alterações </a:t>
            </a:r>
            <a:r>
              <a:rPr lang="pt-BR" b="1" cap="small" dirty="0" smtClean="0"/>
              <a:t>sangüíneas (hemorragias, doenças do fígado e outras);</a:t>
            </a:r>
            <a:endParaRPr lang="pt-BR" dirty="0" smtClean="0"/>
          </a:p>
          <a:p>
            <a:r>
              <a:rPr lang="pt-BR" b="1" cap="small" dirty="0" smtClean="0"/>
              <a:t>Ossos </a:t>
            </a:r>
            <a:r>
              <a:rPr lang="pt-BR" b="1" cap="small" dirty="0" smtClean="0"/>
              <a:t>e articulações (elevados índices de acido úrico, degeneração dos ossos e outros);</a:t>
            </a:r>
            <a:endParaRPr lang="pt-BR" dirty="0" smtClean="0"/>
          </a:p>
          <a:p>
            <a:r>
              <a:rPr lang="pt-BR" b="1" cap="small" dirty="0" smtClean="0"/>
              <a:t>Lesão </a:t>
            </a:r>
            <a:r>
              <a:rPr lang="pt-BR" b="1" cap="small" dirty="0" smtClean="0"/>
              <a:t>cerebral (síndrome de </a:t>
            </a:r>
            <a:r>
              <a:rPr lang="pt-BR" b="1" cap="small" dirty="0" err="1" smtClean="0"/>
              <a:t>Wernicke-Korsa-Koff</a:t>
            </a:r>
            <a:r>
              <a:rPr lang="pt-BR" b="1" cap="small" dirty="0" smtClean="0"/>
              <a:t>, degeneração cerebelar, </a:t>
            </a:r>
            <a:r>
              <a:rPr lang="pt-BR" b="1" cap="small" dirty="0" err="1" smtClean="0"/>
              <a:t>ambiliopia</a:t>
            </a:r>
            <a:r>
              <a:rPr lang="pt-BR" b="1" cap="small" dirty="0" smtClean="0"/>
              <a:t>  alcoólica e outras);</a:t>
            </a:r>
            <a:endParaRPr lang="pt-BR" dirty="0" smtClean="0"/>
          </a:p>
          <a:p>
            <a:r>
              <a:rPr lang="pt-BR" b="1" cap="small" dirty="0" smtClean="0"/>
              <a:t>Câncer </a:t>
            </a:r>
            <a:r>
              <a:rPr lang="pt-BR" b="1" cap="small" dirty="0" smtClean="0"/>
              <a:t>(boca, esôfago, estômago, fígado e outros);</a:t>
            </a:r>
            <a:endParaRPr lang="pt-BR" dirty="0" smtClean="0"/>
          </a:p>
          <a:p>
            <a:r>
              <a:rPr lang="pt-BR" b="1" cap="small" dirty="0" smtClean="0"/>
              <a:t>Problemas </a:t>
            </a:r>
            <a:r>
              <a:rPr lang="pt-BR" b="1" cap="small" dirty="0" smtClean="0"/>
              <a:t>pulmonares (pneumonia, tuberculose, e outros);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4348" y="857232"/>
            <a:ext cx="6286544" cy="857248"/>
          </a:xfrm>
        </p:spPr>
        <p:txBody>
          <a:bodyPr/>
          <a:lstStyle/>
          <a:p>
            <a:r>
              <a:rPr lang="pt-BR" dirty="0" smtClean="0"/>
              <a:t> + Conseqüências físicas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5214950"/>
          </a:xfrm>
        </p:spPr>
        <p:txBody>
          <a:bodyPr>
            <a:normAutofit fontScale="92500" lnSpcReduction="20000"/>
          </a:bodyPr>
          <a:lstStyle/>
          <a:p>
            <a:r>
              <a:rPr lang="pt-BR" b="1" cap="small" dirty="0" smtClean="0"/>
              <a:t>Epilepsia</a:t>
            </a:r>
            <a:r>
              <a:rPr lang="pt-BR" b="1" cap="small" dirty="0" smtClean="0"/>
              <a:t>;</a:t>
            </a:r>
            <a:endParaRPr lang="pt-BR" dirty="0" smtClean="0"/>
          </a:p>
          <a:p>
            <a:r>
              <a:rPr lang="pt-BR" b="1" cap="small" dirty="0" smtClean="0"/>
              <a:t>Síndrome </a:t>
            </a:r>
            <a:r>
              <a:rPr lang="pt-BR" b="1" cap="small" dirty="0" smtClean="0"/>
              <a:t>fetal do alcoolismo;</a:t>
            </a:r>
            <a:endParaRPr lang="pt-BR" dirty="0" smtClean="0"/>
          </a:p>
          <a:p>
            <a:r>
              <a:rPr lang="pt-BR" b="1" cap="small" dirty="0" smtClean="0"/>
              <a:t>Coração </a:t>
            </a:r>
            <a:r>
              <a:rPr lang="pt-BR" b="1" cap="small" dirty="0" smtClean="0"/>
              <a:t>e pressão arterial (arritmias cardíacas, cardiopatia alcoólica, hipertensão, doenças coronárias);</a:t>
            </a:r>
            <a:endParaRPr lang="pt-BR" dirty="0" smtClean="0"/>
          </a:p>
          <a:p>
            <a:r>
              <a:rPr lang="pt-BR" b="1" cap="small" dirty="0" smtClean="0"/>
              <a:t>Lipemia</a:t>
            </a:r>
            <a:r>
              <a:rPr lang="pt-BR" b="1" cap="small" dirty="0" smtClean="0"/>
              <a:t>;</a:t>
            </a:r>
            <a:endParaRPr lang="pt-BR" dirty="0" smtClean="0"/>
          </a:p>
          <a:p>
            <a:r>
              <a:rPr lang="pt-BR" b="1" cap="small" dirty="0" smtClean="0"/>
              <a:t>Hipoglicemia</a:t>
            </a:r>
            <a:r>
              <a:rPr lang="pt-BR" b="1" cap="small" dirty="0" smtClean="0"/>
              <a:t>;</a:t>
            </a:r>
            <a:endParaRPr lang="pt-BR" dirty="0" smtClean="0"/>
          </a:p>
          <a:p>
            <a:r>
              <a:rPr lang="pt-BR" b="1" cap="small" dirty="0" smtClean="0"/>
              <a:t>Doenças </a:t>
            </a:r>
            <a:r>
              <a:rPr lang="pt-BR" b="1" cap="small" dirty="0" smtClean="0"/>
              <a:t>do fígado (cirrose hepática e outras);</a:t>
            </a:r>
            <a:endParaRPr lang="pt-BR" dirty="0" smtClean="0"/>
          </a:p>
          <a:p>
            <a:r>
              <a:rPr lang="pt-BR" b="1" cap="small" dirty="0" smtClean="0"/>
              <a:t>Miopatia</a:t>
            </a:r>
            <a:r>
              <a:rPr lang="pt-BR" b="1" cap="small" dirty="0" smtClean="0"/>
              <a:t>;</a:t>
            </a:r>
            <a:endParaRPr lang="pt-BR" dirty="0" smtClean="0"/>
          </a:p>
          <a:p>
            <a:r>
              <a:rPr lang="pt-BR" b="1" cap="small" dirty="0" smtClean="0"/>
              <a:t>Esôfago </a:t>
            </a:r>
            <a:r>
              <a:rPr lang="pt-BR" b="1" cap="small" dirty="0" smtClean="0"/>
              <a:t>e estômago (efeitos corrosivos diretos do álcool sobre estes órgãos como: gastrite, úlcera péptica, sofagite, síndrome de Mallory-Weiss);</a:t>
            </a:r>
            <a:endParaRPr lang="pt-BR" dirty="0" smtClean="0"/>
          </a:p>
          <a:p>
            <a:r>
              <a:rPr lang="pt-BR" b="1" cap="small" dirty="0" smtClean="0"/>
              <a:t>Pâncreas</a:t>
            </a:r>
            <a:r>
              <a:rPr lang="pt-BR" b="1" cap="small" dirty="0" smtClean="0"/>
              <a:t>;</a:t>
            </a:r>
            <a:endParaRPr lang="pt-BR" dirty="0" smtClean="0"/>
          </a:p>
          <a:p>
            <a:r>
              <a:rPr lang="pt-BR" b="1" cap="small" dirty="0" smtClean="0"/>
              <a:t>Neuropatia </a:t>
            </a:r>
            <a:r>
              <a:rPr lang="pt-BR" b="1" cap="small" dirty="0" smtClean="0"/>
              <a:t>(ou neurite) periférica;</a:t>
            </a:r>
            <a:endParaRPr lang="pt-BR" dirty="0" smtClean="0"/>
          </a:p>
          <a:p>
            <a:r>
              <a:rPr lang="pt-BR" b="1" cap="small" dirty="0" smtClean="0"/>
              <a:t>Disfunção </a:t>
            </a:r>
            <a:r>
              <a:rPr lang="pt-BR" b="1" cap="small" dirty="0" smtClean="0"/>
              <a:t>testicular e impotência.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00562" y="2786058"/>
            <a:ext cx="1384156" cy="7715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Fim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431</Words>
  <Application>Microsoft Office PowerPoint</Application>
  <PresentationFormat>Apresentação na tela (4:3)</PresentationFormat>
  <Paragraphs>32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Fluxo</vt:lpstr>
      <vt:lpstr>Projeto Saúde</vt:lpstr>
      <vt:lpstr>  &gt;Sobre o assunto</vt:lpstr>
      <vt:lpstr>  &gt;Sobre o alcoolismo e o alcoolista</vt:lpstr>
      <vt:lpstr>       Prejuízo Psicossocial do alcoolista</vt:lpstr>
      <vt:lpstr> Conseqüências físicas</vt:lpstr>
      <vt:lpstr> + Conseqüências físicas</vt:lpstr>
      <vt:lpstr>Fim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Saúde</dc:title>
  <dc:creator>.</dc:creator>
  <cp:lastModifiedBy>.</cp:lastModifiedBy>
  <cp:revision>3</cp:revision>
  <dcterms:created xsi:type="dcterms:W3CDTF">2012-03-12T22:38:09Z</dcterms:created>
  <dcterms:modified xsi:type="dcterms:W3CDTF">2012-03-12T23:00:18Z</dcterms:modified>
</cp:coreProperties>
</file>