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9" autoAdjust="0"/>
    <p:restoredTop sz="94709" autoAdjust="0"/>
  </p:normalViewPr>
  <p:slideViewPr>
    <p:cSldViewPr>
      <p:cViewPr varScale="1">
        <p:scale>
          <a:sx n="70" d="100"/>
          <a:sy n="70" d="100"/>
        </p:scale>
        <p:origin x="-516" y="-102"/>
      </p:cViewPr>
      <p:guideLst>
        <p:guide orient="horz" pos="2160"/>
        <p:guide pos="2880"/>
      </p:guideLst>
    </p:cSldViewPr>
  </p:slideViewPr>
  <p:outlineViewPr>
    <p:cViewPr>
      <p:scale>
        <a:sx n="33" d="100"/>
        <a:sy n="33" d="100"/>
      </p:scale>
      <p:origin x="0" y="536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bg>
      <p:bgRef idx="1001">
        <a:schemeClr val="bg2"/>
      </p:bgRef>
    </p:bg>
    <p:spTree>
      <p:nvGrpSpPr>
        <p:cNvPr id="1" name=""/>
        <p:cNvGrpSpPr/>
        <p:nvPr/>
      </p:nvGrpSpPr>
      <p:grpSpPr>
        <a:xfrm>
          <a:off x="0" y="0"/>
          <a:ext cx="0" cy="0"/>
          <a:chOff x="0" y="0"/>
          <a:chExt cx="0" cy="0"/>
        </a:xfrm>
      </p:grpSpPr>
      <p:sp>
        <p:nvSpPr>
          <p:cNvPr id="7" name="Retângulo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ângulo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ângulo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ítulo 7"/>
          <p:cNvSpPr>
            <a:spLocks noGrp="1"/>
          </p:cNvSpPr>
          <p:nvPr>
            <p:ph type="ctrTitle"/>
          </p:nvPr>
        </p:nvSpPr>
        <p:spPr>
          <a:xfrm>
            <a:off x="2362200" y="4038600"/>
            <a:ext cx="6477000" cy="1828800"/>
          </a:xfrm>
        </p:spPr>
        <p:txBody>
          <a:bodyPr anchor="b"/>
          <a:lstStyle>
            <a:lvl1pPr>
              <a:defRPr cap="all" baseline="0"/>
            </a:lvl1pPr>
          </a:lstStyle>
          <a:p>
            <a:r>
              <a:rPr kumimoji="0" lang="pt-BR" smtClean="0"/>
              <a:t>Clique para editar o estilo do título mestre</a:t>
            </a:r>
            <a:endParaRPr kumimoji="0" lang="en-US"/>
          </a:p>
        </p:txBody>
      </p:sp>
      <p:sp>
        <p:nvSpPr>
          <p:cNvPr id="9" name="Subtítulo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28" name="Espaço Reservado para Data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C6CC4EAD-8ACD-4ED4-BC99-5900ADD40BBD}" type="datetimeFigureOut">
              <a:rPr lang="pt-BR" smtClean="0"/>
              <a:pPr/>
              <a:t>11/3/2012</a:t>
            </a:fld>
            <a:endParaRPr lang="pt-BR"/>
          </a:p>
        </p:txBody>
      </p:sp>
      <p:sp>
        <p:nvSpPr>
          <p:cNvPr id="17" name="Espaço Reservado para Rodapé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pt-BR"/>
          </a:p>
        </p:txBody>
      </p:sp>
      <p:sp>
        <p:nvSpPr>
          <p:cNvPr id="29" name="Espaço Reservado para Número de Slide 28"/>
          <p:cNvSpPr>
            <a:spLocks noGrp="1"/>
          </p:cNvSpPr>
          <p:nvPr>
            <p:ph type="sldNum" sz="quarter" idx="12"/>
          </p:nvPr>
        </p:nvSpPr>
        <p:spPr>
          <a:xfrm>
            <a:off x="8001000" y="228600"/>
            <a:ext cx="838200" cy="381000"/>
          </a:xfrm>
        </p:spPr>
        <p:txBody>
          <a:bodyPr/>
          <a:lstStyle>
            <a:lvl1pPr>
              <a:defRPr>
                <a:solidFill>
                  <a:schemeClr val="tx2"/>
                </a:solidFill>
              </a:defRPr>
            </a:lvl1pPr>
          </a:lstStyle>
          <a:p>
            <a:fld id="{635742D5-A917-4361-B73A-253BB0ADCA7F}"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C6CC4EAD-8ACD-4ED4-BC99-5900ADD40BBD}" type="datetimeFigureOut">
              <a:rPr lang="pt-BR" smtClean="0"/>
              <a:pPr/>
              <a:t>11/3/2012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35742D5-A917-4361-B73A-253BB0ADCA7F}"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bg>
      <p:bgRef idx="1001">
        <a:schemeClr val="bg1"/>
      </p:bgRef>
    </p:bg>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53200" y="609600"/>
            <a:ext cx="2057400" cy="5516563"/>
          </a:xfrm>
        </p:spPr>
        <p:txBody>
          <a:bodyPr vert="eaVer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609600"/>
            <a:ext cx="5562600" cy="5516564"/>
          </a:xfrm>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a:xfrm>
            <a:off x="6553200" y="6248402"/>
            <a:ext cx="2209800" cy="365125"/>
          </a:xfrm>
        </p:spPr>
        <p:txBody>
          <a:bodyPr/>
          <a:lstStyle/>
          <a:p>
            <a:fld id="{C6CC4EAD-8ACD-4ED4-BC99-5900ADD40BBD}" type="datetimeFigureOut">
              <a:rPr lang="pt-BR" smtClean="0"/>
              <a:pPr/>
              <a:t>11/3/2012</a:t>
            </a:fld>
            <a:endParaRPr lang="pt-BR"/>
          </a:p>
        </p:txBody>
      </p:sp>
      <p:sp>
        <p:nvSpPr>
          <p:cNvPr id="5" name="Espaço Reservado para Rodapé 4"/>
          <p:cNvSpPr>
            <a:spLocks noGrp="1"/>
          </p:cNvSpPr>
          <p:nvPr>
            <p:ph type="ftr" sz="quarter" idx="11"/>
          </p:nvPr>
        </p:nvSpPr>
        <p:spPr>
          <a:xfrm>
            <a:off x="457201" y="6248207"/>
            <a:ext cx="5573483" cy="365125"/>
          </a:xfrm>
        </p:spPr>
        <p:txBody>
          <a:bodyPr/>
          <a:lstStyle/>
          <a:p>
            <a:endParaRPr lang="pt-BR"/>
          </a:p>
        </p:txBody>
      </p:sp>
      <p:sp>
        <p:nvSpPr>
          <p:cNvPr id="7" name="Retângulo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tângulo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tângulo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ço Reservado para Número de Slide 5"/>
          <p:cNvSpPr>
            <a:spLocks noGrp="1"/>
          </p:cNvSpPr>
          <p:nvPr>
            <p:ph type="sldNum" sz="quarter" idx="12"/>
          </p:nvPr>
        </p:nvSpPr>
        <p:spPr>
          <a:xfrm rot="5400000">
            <a:off x="5989638" y="144462"/>
            <a:ext cx="533400" cy="244476"/>
          </a:xfrm>
        </p:spPr>
        <p:txBody>
          <a:bodyPr/>
          <a:lstStyle/>
          <a:p>
            <a:fld id="{635742D5-A917-4361-B73A-253BB0ADCA7F}" type="slidenum">
              <a:rPr lang="pt-BR" smtClean="0"/>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12648" y="228600"/>
            <a:ext cx="8153400" cy="990600"/>
          </a:xfrm>
        </p:spPr>
        <p:txBody>
          <a:bodyPr/>
          <a:lstStyle/>
          <a:p>
            <a:r>
              <a:rPr kumimoji="0" lang="pt-BR" smtClean="0"/>
              <a:t>Clique para editar o estilo do título mestre</a:t>
            </a:r>
            <a:endParaRPr kumimoji="0" lang="en-US"/>
          </a:p>
        </p:txBody>
      </p:sp>
      <p:sp>
        <p:nvSpPr>
          <p:cNvPr id="4" name="Espaço Reservado para Data 3"/>
          <p:cNvSpPr>
            <a:spLocks noGrp="1"/>
          </p:cNvSpPr>
          <p:nvPr>
            <p:ph type="dt" sz="half" idx="10"/>
          </p:nvPr>
        </p:nvSpPr>
        <p:spPr/>
        <p:txBody>
          <a:bodyPr/>
          <a:lstStyle/>
          <a:p>
            <a:fld id="{C6CC4EAD-8ACD-4ED4-BC99-5900ADD40BBD}" type="datetimeFigureOut">
              <a:rPr lang="pt-BR" smtClean="0"/>
              <a:pPr/>
              <a:t>11/3/2012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lvl1pPr>
              <a:defRPr>
                <a:solidFill>
                  <a:srgbClr val="FFFFFF"/>
                </a:solidFill>
              </a:defRPr>
            </a:lvl1pPr>
          </a:lstStyle>
          <a:p>
            <a:fld id="{635742D5-A917-4361-B73A-253BB0ADCA7F}" type="slidenum">
              <a:rPr lang="pt-BR" smtClean="0"/>
              <a:pPr/>
              <a:t>‹nº›</a:t>
            </a:fld>
            <a:endParaRPr lang="pt-BR"/>
          </a:p>
        </p:txBody>
      </p:sp>
      <p:sp>
        <p:nvSpPr>
          <p:cNvPr id="8" name="Espaço Reservado para Conteúdo 7"/>
          <p:cNvSpPr>
            <a:spLocks noGrp="1"/>
          </p:cNvSpPr>
          <p:nvPr>
            <p:ph sz="quarter" idx="1"/>
          </p:nvPr>
        </p:nvSpPr>
        <p:spPr>
          <a:xfrm>
            <a:off x="612648" y="1600200"/>
            <a:ext cx="8153400" cy="44958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3">
        <a:schemeClr val="bg1"/>
      </p:bgRef>
    </p:bg>
    <p:spTree>
      <p:nvGrpSpPr>
        <p:cNvPr id="1" name=""/>
        <p:cNvGrpSpPr/>
        <p:nvPr/>
      </p:nvGrpSpPr>
      <p:grpSpPr>
        <a:xfrm>
          <a:off x="0" y="0"/>
          <a:ext cx="0" cy="0"/>
          <a:chOff x="0" y="0"/>
          <a:chExt cx="0" cy="0"/>
        </a:xfrm>
      </p:grpSpPr>
      <p:sp>
        <p:nvSpPr>
          <p:cNvPr id="3" name="Espaço Reservado para Texto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os estilos do texto mestre</a:t>
            </a:r>
          </a:p>
        </p:txBody>
      </p:sp>
      <p:sp>
        <p:nvSpPr>
          <p:cNvPr id="7" name="Retângulo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ângulo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ângulo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ítulo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pt-BR" smtClean="0"/>
              <a:t>Clique para editar o estilo do título mestre</a:t>
            </a:r>
            <a:endParaRPr kumimoji="0" lang="en-US"/>
          </a:p>
        </p:txBody>
      </p:sp>
      <p:sp>
        <p:nvSpPr>
          <p:cNvPr id="12" name="Espaço Reservado para Data 11"/>
          <p:cNvSpPr>
            <a:spLocks noGrp="1"/>
          </p:cNvSpPr>
          <p:nvPr>
            <p:ph type="dt" sz="half" idx="10"/>
          </p:nvPr>
        </p:nvSpPr>
        <p:spPr/>
        <p:txBody>
          <a:bodyPr/>
          <a:lstStyle/>
          <a:p>
            <a:fld id="{C6CC4EAD-8ACD-4ED4-BC99-5900ADD40BBD}" type="datetimeFigureOut">
              <a:rPr lang="pt-BR" smtClean="0"/>
              <a:pPr/>
              <a:t>11/3/2012</a:t>
            </a:fld>
            <a:endParaRPr lang="pt-BR"/>
          </a:p>
        </p:txBody>
      </p:sp>
      <p:sp>
        <p:nvSpPr>
          <p:cNvPr id="13" name="Espaço Reservado para Número de Slid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635742D5-A917-4361-B73A-253BB0ADCA7F}" type="slidenum">
              <a:rPr lang="pt-BR" smtClean="0"/>
              <a:pPr/>
              <a:t>‹nº›</a:t>
            </a:fld>
            <a:endParaRPr lang="pt-BR"/>
          </a:p>
        </p:txBody>
      </p:sp>
      <p:sp>
        <p:nvSpPr>
          <p:cNvPr id="14" name="Espaço Reservado para Rodapé 13"/>
          <p:cNvSpPr>
            <a:spLocks noGrp="1"/>
          </p:cNvSpPr>
          <p:nvPr>
            <p:ph type="ftr" sz="quarter" idx="12"/>
          </p:nvPr>
        </p:nvSpPr>
        <p:spPr/>
        <p:txBody>
          <a:bodyPr/>
          <a:lstStyle/>
          <a:p>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9" name="Espaço Reservado para Conteúdo 8"/>
          <p:cNvSpPr>
            <a:spLocks noGrp="1"/>
          </p:cNvSpPr>
          <p:nvPr>
            <p:ph sz="quarter" idx="1"/>
          </p:nvPr>
        </p:nvSpPr>
        <p:spPr>
          <a:xfrm>
            <a:off x="609600" y="1589567"/>
            <a:ext cx="3886200" cy="45720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1" name="Espaço Reservado para Conteúdo 10"/>
          <p:cNvSpPr>
            <a:spLocks noGrp="1"/>
          </p:cNvSpPr>
          <p:nvPr>
            <p:ph sz="quarter" idx="2"/>
          </p:nvPr>
        </p:nvSpPr>
        <p:spPr>
          <a:xfrm>
            <a:off x="4844901" y="1589567"/>
            <a:ext cx="3886200" cy="45720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8" name="Espaço Reservado para Data 7"/>
          <p:cNvSpPr>
            <a:spLocks noGrp="1"/>
          </p:cNvSpPr>
          <p:nvPr>
            <p:ph type="dt" sz="half" idx="15"/>
          </p:nvPr>
        </p:nvSpPr>
        <p:spPr/>
        <p:txBody>
          <a:bodyPr rtlCol="0"/>
          <a:lstStyle/>
          <a:p>
            <a:fld id="{C6CC4EAD-8ACD-4ED4-BC99-5900ADD40BBD}" type="datetimeFigureOut">
              <a:rPr lang="pt-BR" smtClean="0"/>
              <a:pPr/>
              <a:t>11/3/2012</a:t>
            </a:fld>
            <a:endParaRPr lang="pt-BR"/>
          </a:p>
        </p:txBody>
      </p:sp>
      <p:sp>
        <p:nvSpPr>
          <p:cNvPr id="10" name="Espaço Reservado para Número de Slide 9"/>
          <p:cNvSpPr>
            <a:spLocks noGrp="1"/>
          </p:cNvSpPr>
          <p:nvPr>
            <p:ph type="sldNum" sz="quarter" idx="16"/>
          </p:nvPr>
        </p:nvSpPr>
        <p:spPr/>
        <p:txBody>
          <a:bodyPr rtlCol="0"/>
          <a:lstStyle/>
          <a:p>
            <a:fld id="{635742D5-A917-4361-B73A-253BB0ADCA7F}" type="slidenum">
              <a:rPr lang="pt-BR" smtClean="0"/>
              <a:pPr/>
              <a:t>‹nº›</a:t>
            </a:fld>
            <a:endParaRPr lang="pt-BR"/>
          </a:p>
        </p:txBody>
      </p:sp>
      <p:sp>
        <p:nvSpPr>
          <p:cNvPr id="12" name="Espaço Reservado para Rodapé 11"/>
          <p:cNvSpPr>
            <a:spLocks noGrp="1"/>
          </p:cNvSpPr>
          <p:nvPr>
            <p:ph type="ftr" sz="quarter" idx="17"/>
          </p:nvPr>
        </p:nvSpPr>
        <p:spPr/>
        <p:txBody>
          <a:bodyPr rtlCol="0"/>
          <a:lstStyle/>
          <a:p>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533400" y="273050"/>
            <a:ext cx="8153400" cy="869950"/>
          </a:xfrm>
        </p:spPr>
        <p:txBody>
          <a:bodyPr anchor="ctr"/>
          <a:lstStyle>
            <a:lvl1pPr>
              <a:defRPr/>
            </a:lvl1pPr>
          </a:lstStyle>
          <a:p>
            <a:r>
              <a:rPr kumimoji="0" lang="pt-BR" smtClean="0"/>
              <a:t>Clique para editar o estilo do título mestre</a:t>
            </a:r>
            <a:endParaRPr kumimoji="0" lang="en-US"/>
          </a:p>
        </p:txBody>
      </p:sp>
      <p:sp>
        <p:nvSpPr>
          <p:cNvPr id="11" name="Espaço Reservado para Conteúdo 10"/>
          <p:cNvSpPr>
            <a:spLocks noGrp="1"/>
          </p:cNvSpPr>
          <p:nvPr>
            <p:ph sz="quarter" idx="2"/>
          </p:nvPr>
        </p:nvSpPr>
        <p:spPr>
          <a:xfrm>
            <a:off x="609600" y="2438400"/>
            <a:ext cx="3886200" cy="35814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3" name="Espaço Reservado para Conteúdo 12"/>
          <p:cNvSpPr>
            <a:spLocks noGrp="1"/>
          </p:cNvSpPr>
          <p:nvPr>
            <p:ph sz="quarter" idx="4"/>
          </p:nvPr>
        </p:nvSpPr>
        <p:spPr>
          <a:xfrm>
            <a:off x="4800600" y="2438400"/>
            <a:ext cx="3886200" cy="35814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0" name="Espaço Reservado para Data 9"/>
          <p:cNvSpPr>
            <a:spLocks noGrp="1"/>
          </p:cNvSpPr>
          <p:nvPr>
            <p:ph type="dt" sz="half" idx="15"/>
          </p:nvPr>
        </p:nvSpPr>
        <p:spPr/>
        <p:txBody>
          <a:bodyPr rtlCol="0"/>
          <a:lstStyle/>
          <a:p>
            <a:fld id="{C6CC4EAD-8ACD-4ED4-BC99-5900ADD40BBD}" type="datetimeFigureOut">
              <a:rPr lang="pt-BR" smtClean="0"/>
              <a:pPr/>
              <a:t>11/3/2012</a:t>
            </a:fld>
            <a:endParaRPr lang="pt-BR"/>
          </a:p>
        </p:txBody>
      </p:sp>
      <p:sp>
        <p:nvSpPr>
          <p:cNvPr id="12" name="Espaço Reservado para Número de Slide 11"/>
          <p:cNvSpPr>
            <a:spLocks noGrp="1"/>
          </p:cNvSpPr>
          <p:nvPr>
            <p:ph type="sldNum" sz="quarter" idx="16"/>
          </p:nvPr>
        </p:nvSpPr>
        <p:spPr/>
        <p:txBody>
          <a:bodyPr rtlCol="0"/>
          <a:lstStyle/>
          <a:p>
            <a:fld id="{635742D5-A917-4361-B73A-253BB0ADCA7F}" type="slidenum">
              <a:rPr lang="pt-BR" smtClean="0"/>
              <a:pPr/>
              <a:t>‹nº›</a:t>
            </a:fld>
            <a:endParaRPr lang="pt-BR"/>
          </a:p>
        </p:txBody>
      </p:sp>
      <p:sp>
        <p:nvSpPr>
          <p:cNvPr id="14" name="Espaço Reservado para Rodapé 13"/>
          <p:cNvSpPr>
            <a:spLocks noGrp="1"/>
          </p:cNvSpPr>
          <p:nvPr>
            <p:ph type="ftr" sz="quarter" idx="17"/>
          </p:nvPr>
        </p:nvSpPr>
        <p:spPr/>
        <p:txBody>
          <a:bodyPr rtlCol="0"/>
          <a:lstStyle/>
          <a:p>
            <a:endParaRPr lang="pt-BR"/>
          </a:p>
        </p:txBody>
      </p:sp>
      <p:sp>
        <p:nvSpPr>
          <p:cNvPr id="16" name="Espaço Reservado para Texto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pt-BR" smtClean="0"/>
              <a:t>Clique para editar os estilos do texto mestre</a:t>
            </a:r>
          </a:p>
        </p:txBody>
      </p:sp>
      <p:sp>
        <p:nvSpPr>
          <p:cNvPr id="15" name="Espaço Reservado para Texto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pt-BR" smtClean="0"/>
              <a:t>Clique para editar os estilos do texto mestre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Data 2"/>
          <p:cNvSpPr>
            <a:spLocks noGrp="1"/>
          </p:cNvSpPr>
          <p:nvPr>
            <p:ph type="dt" sz="half" idx="10"/>
          </p:nvPr>
        </p:nvSpPr>
        <p:spPr/>
        <p:txBody>
          <a:bodyPr/>
          <a:lstStyle/>
          <a:p>
            <a:fld id="{C6CC4EAD-8ACD-4ED4-BC99-5900ADD40BBD}" type="datetimeFigureOut">
              <a:rPr lang="pt-BR" smtClean="0"/>
              <a:pPr/>
              <a:t>11/3/2012</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lvl1pPr>
              <a:defRPr>
                <a:solidFill>
                  <a:srgbClr val="FFFFFF"/>
                </a:solidFill>
              </a:defRPr>
            </a:lvl1pPr>
          </a:lstStyle>
          <a:p>
            <a:fld id="{635742D5-A917-4361-B73A-253BB0ADCA7F}"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C6CC4EAD-8ACD-4ED4-BC99-5900ADD40BBD}" type="datetimeFigureOut">
              <a:rPr lang="pt-BR" smtClean="0"/>
              <a:pPr/>
              <a:t>11/3/2012</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a:xfrm>
            <a:off x="0" y="6248400"/>
            <a:ext cx="533400" cy="381000"/>
          </a:xfrm>
        </p:spPr>
        <p:txBody>
          <a:bodyPr/>
          <a:lstStyle>
            <a:lvl1pPr>
              <a:defRPr>
                <a:solidFill>
                  <a:schemeClr val="tx2"/>
                </a:solidFill>
              </a:defRPr>
            </a:lvl1pPr>
          </a:lstStyle>
          <a:p>
            <a:fld id="{635742D5-A917-4361-B73A-253BB0ADCA7F}"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3050"/>
            <a:ext cx="8077200" cy="869950"/>
          </a:xfrm>
        </p:spPr>
        <p:txBody>
          <a:bodyPr anchor="ctr"/>
          <a:lstStyle>
            <a:lvl1pPr algn="l">
              <a:buNone/>
              <a:defRPr sz="4400" b="0"/>
            </a:lvl1pPr>
          </a:lstStyle>
          <a:p>
            <a:r>
              <a:rPr kumimoji="0" lang="pt-BR" smtClean="0"/>
              <a:t>Clique para editar o estilo do título mestre</a:t>
            </a:r>
            <a:endParaRPr kumimoji="0" lang="en-US"/>
          </a:p>
        </p:txBody>
      </p:sp>
      <p:sp>
        <p:nvSpPr>
          <p:cNvPr id="5" name="Espaço Reservado para Data 4"/>
          <p:cNvSpPr>
            <a:spLocks noGrp="1"/>
          </p:cNvSpPr>
          <p:nvPr>
            <p:ph type="dt" sz="half" idx="10"/>
          </p:nvPr>
        </p:nvSpPr>
        <p:spPr/>
        <p:txBody>
          <a:bodyPr/>
          <a:lstStyle/>
          <a:p>
            <a:fld id="{C6CC4EAD-8ACD-4ED4-BC99-5900ADD40BBD}" type="datetimeFigureOut">
              <a:rPr lang="pt-BR" smtClean="0"/>
              <a:pPr/>
              <a:t>11/3/2012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lvl1pPr>
              <a:defRPr>
                <a:solidFill>
                  <a:srgbClr val="FFFFFF"/>
                </a:solidFill>
              </a:defRPr>
            </a:lvl1pPr>
          </a:lstStyle>
          <a:p>
            <a:fld id="{635742D5-A917-4361-B73A-253BB0ADCA7F}" type="slidenum">
              <a:rPr lang="pt-BR" smtClean="0"/>
              <a:pPr/>
              <a:t>‹nº›</a:t>
            </a:fld>
            <a:endParaRPr lang="pt-BR"/>
          </a:p>
        </p:txBody>
      </p:sp>
      <p:sp>
        <p:nvSpPr>
          <p:cNvPr id="3" name="Espaço Reservado para Texto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os estilos do texto mestre</a:t>
            </a:r>
          </a:p>
        </p:txBody>
      </p:sp>
      <p:sp>
        <p:nvSpPr>
          <p:cNvPr id="9" name="Espaço Reservado para Conteúdo 8"/>
          <p:cNvSpPr>
            <a:spLocks noGrp="1"/>
          </p:cNvSpPr>
          <p:nvPr>
            <p:ph sz="quarter" idx="1"/>
          </p:nvPr>
        </p:nvSpPr>
        <p:spPr>
          <a:xfrm>
            <a:off x="2362200" y="1752600"/>
            <a:ext cx="6400800" cy="44196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3">
        <a:schemeClr val="bg2"/>
      </p:bgRef>
    </p:bg>
    <p:spTree>
      <p:nvGrpSpPr>
        <p:cNvPr id="1" name=""/>
        <p:cNvGrpSpPr/>
        <p:nvPr/>
      </p:nvGrpSpPr>
      <p:grpSpPr>
        <a:xfrm>
          <a:off x="0" y="0"/>
          <a:ext cx="0" cy="0"/>
          <a:chOff x="0" y="0"/>
          <a:chExt cx="0" cy="0"/>
        </a:xfrm>
      </p:grpSpPr>
      <p:sp>
        <p:nvSpPr>
          <p:cNvPr id="4" name="Espaço Reservado para Texto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pt-BR" smtClean="0"/>
              <a:t>Clique para editar os estilos do texto mestre</a:t>
            </a:r>
          </a:p>
        </p:txBody>
      </p:sp>
      <p:sp>
        <p:nvSpPr>
          <p:cNvPr id="8" name="Retângulo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ângulo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ângulo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ítulo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pt-BR" smtClean="0"/>
              <a:t>Clique para editar o estilo do título mestre</a:t>
            </a:r>
            <a:endParaRPr kumimoji="0" lang="en-US"/>
          </a:p>
        </p:txBody>
      </p:sp>
      <p:sp>
        <p:nvSpPr>
          <p:cNvPr id="11" name="Retângulo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ço Reservado para Data 11"/>
          <p:cNvSpPr>
            <a:spLocks noGrp="1"/>
          </p:cNvSpPr>
          <p:nvPr>
            <p:ph type="dt" sz="half" idx="10"/>
          </p:nvPr>
        </p:nvSpPr>
        <p:spPr>
          <a:xfrm>
            <a:off x="6248400" y="6248400"/>
            <a:ext cx="2667000" cy="365125"/>
          </a:xfrm>
        </p:spPr>
        <p:txBody>
          <a:bodyPr rtlCol="0"/>
          <a:lstStyle/>
          <a:p>
            <a:fld id="{C6CC4EAD-8ACD-4ED4-BC99-5900ADD40BBD}" type="datetimeFigureOut">
              <a:rPr lang="pt-BR" smtClean="0"/>
              <a:pPr/>
              <a:t>11/3/2012</a:t>
            </a:fld>
            <a:endParaRPr lang="pt-BR"/>
          </a:p>
        </p:txBody>
      </p:sp>
      <p:sp>
        <p:nvSpPr>
          <p:cNvPr id="13" name="Espaço Reservado para Número de Slide 12"/>
          <p:cNvSpPr>
            <a:spLocks noGrp="1"/>
          </p:cNvSpPr>
          <p:nvPr>
            <p:ph type="sldNum" sz="quarter" idx="11"/>
          </p:nvPr>
        </p:nvSpPr>
        <p:spPr>
          <a:xfrm>
            <a:off x="0" y="4667249"/>
            <a:ext cx="1447800" cy="663578"/>
          </a:xfrm>
        </p:spPr>
        <p:txBody>
          <a:bodyPr rtlCol="0"/>
          <a:lstStyle>
            <a:lvl1pPr>
              <a:defRPr sz="2800"/>
            </a:lvl1pPr>
          </a:lstStyle>
          <a:p>
            <a:fld id="{635742D5-A917-4361-B73A-253BB0ADCA7F}" type="slidenum">
              <a:rPr lang="pt-BR" smtClean="0"/>
              <a:pPr/>
              <a:t>‹nº›</a:t>
            </a:fld>
            <a:endParaRPr lang="pt-BR"/>
          </a:p>
        </p:txBody>
      </p:sp>
      <p:sp>
        <p:nvSpPr>
          <p:cNvPr id="14" name="Espaço Reservado para Rodapé 13"/>
          <p:cNvSpPr>
            <a:spLocks noGrp="1"/>
          </p:cNvSpPr>
          <p:nvPr>
            <p:ph type="ftr" sz="quarter" idx="12"/>
          </p:nvPr>
        </p:nvSpPr>
        <p:spPr>
          <a:xfrm>
            <a:off x="1600200" y="6248206"/>
            <a:ext cx="4572000" cy="365125"/>
          </a:xfrm>
        </p:spPr>
        <p:txBody>
          <a:bodyPr rtlCol="0"/>
          <a:lstStyle/>
          <a:p>
            <a:endParaRPr lang="pt-BR"/>
          </a:p>
        </p:txBody>
      </p:sp>
      <p:sp>
        <p:nvSpPr>
          <p:cNvPr id="3" name="Espaço Reservado para Imagem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pt-BR" smtClean="0"/>
              <a:t>Clique no ícone para adicionar uma imagem</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ço Reservado para Título 21"/>
          <p:cNvSpPr>
            <a:spLocks noGrp="1"/>
          </p:cNvSpPr>
          <p:nvPr>
            <p:ph type="title"/>
          </p:nvPr>
        </p:nvSpPr>
        <p:spPr>
          <a:xfrm>
            <a:off x="609600" y="228600"/>
            <a:ext cx="8153400" cy="990600"/>
          </a:xfrm>
          <a:prstGeom prst="rect">
            <a:avLst/>
          </a:prstGeom>
        </p:spPr>
        <p:txBody>
          <a:bodyPr vert="horz" anchor="ctr">
            <a:normAutofit/>
          </a:bodyPr>
          <a:lstStyle/>
          <a:p>
            <a:r>
              <a:rPr kumimoji="0" lang="pt-BR" smtClean="0"/>
              <a:t>Clique para editar o estilo do título mestre</a:t>
            </a:r>
            <a:endParaRPr kumimoji="0" lang="en-US"/>
          </a:p>
        </p:txBody>
      </p:sp>
      <p:sp>
        <p:nvSpPr>
          <p:cNvPr id="13" name="Espaço Reservado para Texto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4" name="Espaço Reservado para Data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C6CC4EAD-8ACD-4ED4-BC99-5900ADD40BBD}" type="datetimeFigureOut">
              <a:rPr lang="pt-BR" smtClean="0"/>
              <a:pPr/>
              <a:t>11/3/2012</a:t>
            </a:fld>
            <a:endParaRPr lang="pt-BR"/>
          </a:p>
        </p:txBody>
      </p:sp>
      <p:sp>
        <p:nvSpPr>
          <p:cNvPr id="3" name="Espaço Reservado para Rodapé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pt-BR"/>
          </a:p>
        </p:txBody>
      </p:sp>
      <p:sp>
        <p:nvSpPr>
          <p:cNvPr id="7" name="Retângulo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ângulo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ângulo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ço Reservado para Número de Slid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635742D5-A917-4361-B73A-253BB0ADCA7F}"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928794" y="2357430"/>
            <a:ext cx="4929222" cy="1114420"/>
          </a:xfrm>
        </p:spPr>
        <p:txBody>
          <a:bodyPr/>
          <a:lstStyle/>
          <a:p>
            <a:r>
              <a:rPr lang="pt-BR" dirty="0" smtClean="0"/>
              <a:t>Projeto saúde</a:t>
            </a:r>
            <a:endParaRPr lang="pt-BR" dirty="0"/>
          </a:p>
        </p:txBody>
      </p:sp>
      <p:sp>
        <p:nvSpPr>
          <p:cNvPr id="3" name="Subtítulo 2"/>
          <p:cNvSpPr>
            <a:spLocks noGrp="1"/>
          </p:cNvSpPr>
          <p:nvPr>
            <p:ph type="subTitle" idx="1"/>
          </p:nvPr>
        </p:nvSpPr>
        <p:spPr/>
        <p:txBody>
          <a:bodyPr/>
          <a:lstStyle/>
          <a:p>
            <a:r>
              <a:rPr lang="pt-BR" dirty="0" smtClean="0"/>
              <a:t>(Drogas)</a:t>
            </a:r>
            <a:endParaRPr lang="pt-B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Maconha:</a:t>
            </a:r>
            <a:endParaRPr lang="pt-BR" dirty="0"/>
          </a:p>
        </p:txBody>
      </p:sp>
      <p:sp>
        <p:nvSpPr>
          <p:cNvPr id="3" name="Espaço Reservado para Conteúdo 2"/>
          <p:cNvSpPr>
            <a:spLocks noGrp="1"/>
          </p:cNvSpPr>
          <p:nvPr>
            <p:ph sz="quarter" idx="1"/>
          </p:nvPr>
        </p:nvSpPr>
        <p:spPr>
          <a:xfrm>
            <a:off x="571472" y="1928802"/>
            <a:ext cx="8153400" cy="4495800"/>
          </a:xfrm>
        </p:spPr>
        <p:txBody>
          <a:bodyPr/>
          <a:lstStyle/>
          <a:p>
            <a:pPr lvl="0"/>
            <a:r>
              <a:rPr lang="pt-BR" dirty="0" smtClean="0"/>
              <a:t>A maconha, ou marijuana é extraída de uma planta originária da Ásia Central, denominada cânhamo indiano ou </a:t>
            </a:r>
            <a:r>
              <a:rPr lang="pt-BR" dirty="0" smtClean="0"/>
              <a:t>‘‘CANNABIS </a:t>
            </a:r>
            <a:r>
              <a:rPr lang="pt-BR" dirty="0" smtClean="0"/>
              <a:t>SATIVA’’, sendo seu uso difundido em todo o mundo. O principio ativo da maconha é o THC , e Omo o cigarro da maconha é feito de folhas secas da planta, é a quantidade de THC que determina seu </a:t>
            </a:r>
            <a:r>
              <a:rPr lang="pt-BR" dirty="0" smtClean="0"/>
              <a:t>menor </a:t>
            </a:r>
            <a:r>
              <a:rPr lang="pt-BR" dirty="0" smtClean="0"/>
              <a:t>ou maior efeito.</a:t>
            </a:r>
          </a:p>
          <a:p>
            <a:pPr>
              <a:buNone/>
            </a:pPr>
            <a:endParaRPr lang="pt-B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&gt;Ao abuso de drogas</a:t>
            </a:r>
            <a:endParaRPr lang="pt-BR" dirty="0"/>
          </a:p>
        </p:txBody>
      </p:sp>
      <p:sp>
        <p:nvSpPr>
          <p:cNvPr id="3" name="Espaço Reservado para Conteúdo 2"/>
          <p:cNvSpPr>
            <a:spLocks noGrp="1"/>
          </p:cNvSpPr>
          <p:nvPr>
            <p:ph sz="quarter" idx="1"/>
          </p:nvPr>
        </p:nvSpPr>
        <p:spPr>
          <a:xfrm>
            <a:off x="642910" y="1857364"/>
            <a:ext cx="8153400" cy="4495800"/>
          </a:xfrm>
        </p:spPr>
        <p:txBody>
          <a:bodyPr/>
          <a:lstStyle/>
          <a:p>
            <a:r>
              <a:rPr lang="pt-BR" dirty="0" smtClean="0"/>
              <a:t>Existem vários motivos que impulsionam e determinam que o indivíduo faça o uso e, infelizmente estes determinantes são grandemente ignorados pela maioria das pessoas, inclusive os pais dos usuários e, comumente, no há um merecido estudo por parte das autoridades.</a:t>
            </a:r>
          </a:p>
          <a:p>
            <a:endParaRPr lang="pt-B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Determinantes Biológicos:</a:t>
            </a:r>
            <a:endParaRPr lang="pt-BR" dirty="0"/>
          </a:p>
        </p:txBody>
      </p:sp>
      <p:sp>
        <p:nvSpPr>
          <p:cNvPr id="3" name="Espaço Reservado para Conteúdo 2"/>
          <p:cNvSpPr>
            <a:spLocks noGrp="1"/>
          </p:cNvSpPr>
          <p:nvPr>
            <p:ph sz="quarter" idx="1"/>
          </p:nvPr>
        </p:nvSpPr>
        <p:spPr>
          <a:xfrm>
            <a:off x="571472" y="1928802"/>
            <a:ext cx="8153400" cy="4495800"/>
          </a:xfrm>
        </p:spPr>
        <p:txBody>
          <a:bodyPr/>
          <a:lstStyle/>
          <a:p>
            <a:r>
              <a:rPr lang="pt-BR" dirty="0" smtClean="0"/>
              <a:t>As drogas alem de atuarem no organismo atuam também nos genes cromossômicos.É por este motivo que, por meio da hereditariedade, crianças geradas de pais toxicômanos podem nascer com características próprias dos pais e,  inclusive, com defeitos traumáticos devido ao uso abusivo de drogas durante e após a gestação.</a:t>
            </a:r>
          </a:p>
          <a:p>
            <a:endParaRPr lang="pt-B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Determinantes Psicológicos</a:t>
            </a:r>
            <a:endParaRPr lang="pt-BR" dirty="0"/>
          </a:p>
        </p:txBody>
      </p:sp>
      <p:sp>
        <p:nvSpPr>
          <p:cNvPr id="3" name="Espaço Reservado para Conteúdo 2"/>
          <p:cNvSpPr>
            <a:spLocks noGrp="1"/>
          </p:cNvSpPr>
          <p:nvPr>
            <p:ph sz="quarter" idx="1"/>
          </p:nvPr>
        </p:nvSpPr>
        <p:spPr>
          <a:xfrm>
            <a:off x="642910" y="2000240"/>
            <a:ext cx="7888442" cy="2900370"/>
          </a:xfrm>
        </p:spPr>
        <p:txBody>
          <a:bodyPr/>
          <a:lstStyle/>
          <a:p>
            <a:r>
              <a:rPr lang="pt-BR" dirty="0" smtClean="0"/>
              <a:t>São determinantes que, ante o convívio do jovem ou adolescente no âmbito escolar, familiar ou social levam a uma procura ao mundo dos tóxicos como forma de ‘’fugir’’ ao vazio a às frustrações que o convívio em sociedade lhe proporciona.</a:t>
            </a:r>
          </a:p>
          <a:p>
            <a:endParaRPr lang="pt-B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i="1" dirty="0" smtClean="0"/>
              <a:t>Decálogo de alerta:</a:t>
            </a:r>
            <a:endParaRPr lang="pt-BR" dirty="0"/>
          </a:p>
        </p:txBody>
      </p:sp>
      <p:sp>
        <p:nvSpPr>
          <p:cNvPr id="3" name="Espaço Reservado para Conteúdo 2"/>
          <p:cNvSpPr>
            <a:spLocks noGrp="1"/>
          </p:cNvSpPr>
          <p:nvPr>
            <p:ph sz="quarter" idx="1"/>
          </p:nvPr>
        </p:nvSpPr>
        <p:spPr>
          <a:xfrm>
            <a:off x="0" y="1714488"/>
            <a:ext cx="9144000" cy="4714908"/>
          </a:xfrm>
        </p:spPr>
        <p:txBody>
          <a:bodyPr>
            <a:normAutofit fontScale="77500" lnSpcReduction="20000"/>
          </a:bodyPr>
          <a:lstStyle/>
          <a:p>
            <a:pPr>
              <a:buNone/>
            </a:pPr>
            <a:r>
              <a:rPr lang="pt-BR" dirty="0" smtClean="0"/>
              <a:t> 1</a:t>
            </a:r>
            <a:r>
              <a:rPr lang="pt-BR" dirty="0" smtClean="0"/>
              <a:t>° Mudança brusca na conduta o adolescente</a:t>
            </a:r>
            <a:r>
              <a:rPr lang="pt-BR" dirty="0" smtClean="0"/>
              <a:t>.</a:t>
            </a:r>
            <a:endParaRPr lang="pt-BR" dirty="0" smtClean="0"/>
          </a:p>
          <a:p>
            <a:pPr>
              <a:buNone/>
            </a:pPr>
            <a:r>
              <a:rPr lang="pt-BR" dirty="0" smtClean="0"/>
              <a:t> 2</a:t>
            </a:r>
            <a:r>
              <a:rPr lang="pt-BR" dirty="0" smtClean="0"/>
              <a:t>°  Insônia </a:t>
            </a:r>
            <a:r>
              <a:rPr lang="pt-BR" dirty="0" smtClean="0"/>
              <a:t>rebelde.</a:t>
            </a:r>
          </a:p>
          <a:p>
            <a:pPr>
              <a:buNone/>
            </a:pPr>
            <a:r>
              <a:rPr lang="pt-BR" dirty="0" smtClean="0"/>
              <a:t> 3</a:t>
            </a:r>
            <a:r>
              <a:rPr lang="pt-BR" dirty="0" smtClean="0"/>
              <a:t>° Irritabilidade.</a:t>
            </a:r>
          </a:p>
          <a:p>
            <a:pPr>
              <a:buNone/>
            </a:pPr>
            <a:r>
              <a:rPr lang="pt-BR" dirty="0" smtClean="0"/>
              <a:t> 4</a:t>
            </a:r>
            <a:r>
              <a:rPr lang="pt-BR" dirty="0" smtClean="0"/>
              <a:t>° Inquietação motora, que faz com que o jovem não tenha paciência para acompanhar seus familiares nas horas das refeições.</a:t>
            </a:r>
          </a:p>
          <a:p>
            <a:pPr>
              <a:buNone/>
            </a:pPr>
            <a:r>
              <a:rPr lang="pt-BR" dirty="0" smtClean="0"/>
              <a:t> 5</a:t>
            </a:r>
            <a:r>
              <a:rPr lang="pt-BR" dirty="0" smtClean="0"/>
              <a:t>° Depressão – estado de angústia sem causa aparente</a:t>
            </a:r>
            <a:r>
              <a:rPr lang="pt-BR" dirty="0" smtClean="0"/>
              <a:t>.</a:t>
            </a:r>
            <a:endParaRPr lang="pt-BR" dirty="0" smtClean="0"/>
          </a:p>
          <a:p>
            <a:pPr>
              <a:buNone/>
            </a:pPr>
            <a:r>
              <a:rPr lang="pt-BR" dirty="0" smtClean="0"/>
              <a:t> 6</a:t>
            </a:r>
            <a:r>
              <a:rPr lang="pt-BR" dirty="0" smtClean="0"/>
              <a:t>° Queda no aproveitamento escolar ou  desistência brusca de estudar.</a:t>
            </a:r>
          </a:p>
          <a:p>
            <a:pPr>
              <a:buNone/>
            </a:pPr>
            <a:r>
              <a:rPr lang="pt-BR" dirty="0" smtClean="0"/>
              <a:t> 7</a:t>
            </a:r>
            <a:r>
              <a:rPr lang="pt-BR" dirty="0" smtClean="0"/>
              <a:t>° Isolamento.</a:t>
            </a:r>
          </a:p>
          <a:p>
            <a:pPr>
              <a:buNone/>
            </a:pPr>
            <a:r>
              <a:rPr lang="pt-BR" dirty="0" smtClean="0"/>
              <a:t> 8</a:t>
            </a:r>
            <a:r>
              <a:rPr lang="pt-BR" dirty="0" smtClean="0"/>
              <a:t>° Mudanças de hábitos e encontro de comprimidos, seringas ou cigarros estranhos entre os pertences do adolescente.</a:t>
            </a:r>
          </a:p>
          <a:p>
            <a:pPr>
              <a:buNone/>
            </a:pPr>
            <a:r>
              <a:rPr lang="pt-BR" dirty="0" smtClean="0"/>
              <a:t> 9</a:t>
            </a:r>
            <a:r>
              <a:rPr lang="pt-BR" dirty="0" smtClean="0"/>
              <a:t>° Desaparecimento de objetos de valor da residência e mesmo de dinheiro ou, ainda,  um incessante pedido de dinheiro.</a:t>
            </a:r>
          </a:p>
          <a:p>
            <a:pPr>
              <a:buNone/>
            </a:pPr>
            <a:r>
              <a:rPr lang="pt-BR" dirty="0" smtClean="0"/>
              <a:t> 10</a:t>
            </a:r>
            <a:r>
              <a:rPr lang="pt-BR" dirty="0" smtClean="0"/>
              <a:t>° Más companhias.</a:t>
            </a:r>
          </a:p>
          <a:p>
            <a:endParaRPr lang="pt-B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&gt;Introdução</a:t>
            </a:r>
            <a:endParaRPr lang="pt-BR" dirty="0"/>
          </a:p>
        </p:txBody>
      </p:sp>
      <p:sp>
        <p:nvSpPr>
          <p:cNvPr id="3" name="Espaço Reservado para Conteúdo 2"/>
          <p:cNvSpPr>
            <a:spLocks noGrp="1"/>
          </p:cNvSpPr>
          <p:nvPr>
            <p:ph sz="quarter" idx="1"/>
          </p:nvPr>
        </p:nvSpPr>
        <p:spPr>
          <a:xfrm>
            <a:off x="642910" y="2500306"/>
            <a:ext cx="8031318" cy="2543180"/>
          </a:xfrm>
        </p:spPr>
        <p:txBody>
          <a:bodyPr/>
          <a:lstStyle/>
          <a:p>
            <a:r>
              <a:rPr lang="pt-BR" i="1" dirty="0" smtClean="0"/>
              <a:t>Seria impossível determinar, atualmente, quantos indivíduos fazem o uso de drogas. Mas temos certeza de que milhões de jovens e adultos, em todo o mundo, deixaram-se induzir á sedução dos tóxicos.</a:t>
            </a:r>
            <a:endParaRPr lang="pt-BR" dirty="0" smtClean="0"/>
          </a:p>
          <a:p>
            <a:endParaRPr lang="pt-B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71538" y="500042"/>
            <a:ext cx="7786742" cy="785818"/>
          </a:xfrm>
        </p:spPr>
        <p:txBody>
          <a:bodyPr>
            <a:normAutofit fontScale="90000"/>
          </a:bodyPr>
          <a:lstStyle/>
          <a:p>
            <a:r>
              <a:rPr lang="pt-BR" b="1" dirty="0" smtClean="0"/>
              <a:t>O que é a droga?</a:t>
            </a:r>
            <a:br>
              <a:rPr lang="pt-BR" b="1" dirty="0" smtClean="0"/>
            </a:br>
            <a:endParaRPr lang="pt-BR" dirty="0"/>
          </a:p>
        </p:txBody>
      </p:sp>
      <p:sp>
        <p:nvSpPr>
          <p:cNvPr id="3" name="Espaço Reservado para Conteúdo 2"/>
          <p:cNvSpPr>
            <a:spLocks noGrp="1"/>
          </p:cNvSpPr>
          <p:nvPr>
            <p:ph sz="quarter" idx="1"/>
          </p:nvPr>
        </p:nvSpPr>
        <p:spPr>
          <a:xfrm>
            <a:off x="571472" y="2285992"/>
            <a:ext cx="8031318" cy="1971676"/>
          </a:xfrm>
        </p:spPr>
        <p:txBody>
          <a:bodyPr/>
          <a:lstStyle/>
          <a:p>
            <a:r>
              <a:rPr lang="pt-BR" dirty="0" smtClean="0"/>
              <a:t>‘’A droga é uma substância, natural ou sintética, que introduzida num organismo vivo, pode modificar uma ou mais de suas funções. ’’</a:t>
            </a:r>
          </a:p>
          <a:p>
            <a:endParaRPr lang="pt-B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2550" y="642918"/>
            <a:ext cx="9031450" cy="700070"/>
          </a:xfrm>
        </p:spPr>
        <p:txBody>
          <a:bodyPr>
            <a:normAutofit fontScale="90000"/>
          </a:bodyPr>
          <a:lstStyle/>
          <a:p>
            <a:r>
              <a:rPr lang="pt-BR" b="1" dirty="0" smtClean="0"/>
              <a:t>Drogas que aumentam a atividade mental:</a:t>
            </a:r>
            <a:br>
              <a:rPr lang="pt-BR" b="1" dirty="0" smtClean="0"/>
            </a:br>
            <a:endParaRPr lang="pt-BR" dirty="0"/>
          </a:p>
        </p:txBody>
      </p:sp>
      <p:sp>
        <p:nvSpPr>
          <p:cNvPr id="3" name="Espaço Reservado para Conteúdo 2"/>
          <p:cNvSpPr>
            <a:spLocks noGrp="1"/>
          </p:cNvSpPr>
          <p:nvPr>
            <p:ph sz="quarter" idx="1"/>
          </p:nvPr>
        </p:nvSpPr>
        <p:spPr>
          <a:xfrm>
            <a:off x="642910" y="2000240"/>
            <a:ext cx="7674128" cy="2971808"/>
          </a:xfrm>
        </p:spPr>
        <p:txBody>
          <a:bodyPr>
            <a:normAutofit lnSpcReduction="10000"/>
          </a:bodyPr>
          <a:lstStyle/>
          <a:p>
            <a:r>
              <a:rPr lang="pt-BR" dirty="0" smtClean="0"/>
              <a:t>São as drogas conhecidas como</a:t>
            </a:r>
            <a:r>
              <a:rPr lang="pt-BR" b="1" u="sng" cap="small" dirty="0" smtClean="0"/>
              <a:t>  PSICONALÉPTICAS</a:t>
            </a:r>
            <a:r>
              <a:rPr lang="pt-BR" b="1" dirty="0" smtClean="0"/>
              <a:t> </a:t>
            </a:r>
            <a:r>
              <a:rPr lang="pt-BR" dirty="0" smtClean="0"/>
              <a:t>pelo seu efeito sobre o sistema nervoso central.Neste grupo enquadram-se as drogas consideradas como estimulantes que são as </a:t>
            </a:r>
            <a:r>
              <a:rPr lang="pt-BR" b="1" u="sng" cap="small" dirty="0" smtClean="0"/>
              <a:t>ANFETAMINAS, COCAÍNAS e ANTIDEPRESSIVIOS.</a:t>
            </a:r>
            <a:endParaRPr lang="pt-BR" dirty="0" smtClean="0"/>
          </a:p>
          <a:p>
            <a:endParaRPr lang="pt-B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5786" y="0"/>
            <a:ext cx="8153400" cy="990600"/>
          </a:xfrm>
        </p:spPr>
        <p:txBody>
          <a:bodyPr>
            <a:normAutofit fontScale="90000"/>
          </a:bodyPr>
          <a:lstStyle/>
          <a:p>
            <a:r>
              <a:rPr lang="pt-BR" b="1" cap="small" dirty="0" smtClean="0"/>
              <a:t> </a:t>
            </a:r>
            <a:r>
              <a:rPr lang="pt-BR" dirty="0" smtClean="0"/>
              <a:t/>
            </a:r>
            <a:br>
              <a:rPr lang="pt-BR" dirty="0" smtClean="0"/>
            </a:br>
            <a:r>
              <a:rPr lang="pt-BR" b="1" u="sng" cap="small" dirty="0" smtClean="0"/>
              <a:t>Anfetaminas: </a:t>
            </a:r>
            <a:endParaRPr lang="pt-BR" dirty="0"/>
          </a:p>
        </p:txBody>
      </p:sp>
      <p:sp>
        <p:nvSpPr>
          <p:cNvPr id="3" name="Espaço Reservado para Conteúdo 2"/>
          <p:cNvSpPr>
            <a:spLocks noGrp="1"/>
          </p:cNvSpPr>
          <p:nvPr>
            <p:ph sz="quarter" idx="1"/>
          </p:nvPr>
        </p:nvSpPr>
        <p:spPr>
          <a:xfrm>
            <a:off x="642910" y="1785926"/>
            <a:ext cx="8153400" cy="4495800"/>
          </a:xfrm>
        </p:spPr>
        <p:txBody>
          <a:bodyPr>
            <a:normAutofit fontScale="92500" lnSpcReduction="10000"/>
          </a:bodyPr>
          <a:lstStyle/>
          <a:p>
            <a:pPr lvl="0"/>
            <a:r>
              <a:rPr lang="pt-BR" dirty="0" smtClean="0"/>
              <a:t>São drogas com uso medicinal restrito e limitado às experiências de laboratórios.As anfetaminas também conhecida pó  ‘’BOLINHAS’’ , podem ser encontradas e utilizadas na forma de manufaturados, em tabletes ou em cápsulas, sendo ingeridas.Ouso de anfetaminas determina secura na boca, tremor, vertigem, transpiração excessiva e principalmente, aumento na freqüência dos batimentos cardíacos, com sensação de palpitações e ocorrências de batidas irregulares no coração.</a:t>
            </a:r>
          </a:p>
          <a:p>
            <a:endParaRPr lang="pt-B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Cocaína:</a:t>
            </a:r>
            <a:endParaRPr lang="pt-BR" dirty="0"/>
          </a:p>
        </p:txBody>
      </p:sp>
      <p:sp>
        <p:nvSpPr>
          <p:cNvPr id="3" name="Espaço Reservado para Conteúdo 2"/>
          <p:cNvSpPr>
            <a:spLocks noGrp="1"/>
          </p:cNvSpPr>
          <p:nvPr>
            <p:ph sz="quarter" idx="1"/>
          </p:nvPr>
        </p:nvSpPr>
        <p:spPr>
          <a:xfrm>
            <a:off x="571472" y="1928802"/>
            <a:ext cx="8153400" cy="4495800"/>
          </a:xfrm>
        </p:spPr>
        <p:txBody>
          <a:bodyPr/>
          <a:lstStyle/>
          <a:p>
            <a:pPr lvl="0"/>
            <a:r>
              <a:rPr lang="pt-BR" dirty="0" smtClean="0"/>
              <a:t>A cocaína age no sistema nervoso central como estimulante. Ela é extraída das folhas do arbusto da ‘’COCA’’, planta que cresce na América do Sul e é encontrada, principalmente, na Bolívia e no Peru. Após o uso da droga em torno de  15 minutos o aparecimento de seus efeitos sobre o aparelho cardiovascular, respiratório ou nervoso.</a:t>
            </a:r>
          </a:p>
          <a:p>
            <a:endParaRPr lang="pt-B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5720" y="142852"/>
            <a:ext cx="8153400" cy="990600"/>
          </a:xfrm>
        </p:spPr>
        <p:txBody>
          <a:bodyPr>
            <a:normAutofit fontScale="90000"/>
          </a:bodyPr>
          <a:lstStyle/>
          <a:p>
            <a:r>
              <a:rPr lang="pt-BR" b="1" cap="small" dirty="0" smtClean="0"/>
              <a:t> </a:t>
            </a:r>
            <a:r>
              <a:rPr lang="pt-BR" dirty="0" smtClean="0"/>
              <a:t/>
            </a:r>
            <a:br>
              <a:rPr lang="pt-BR" dirty="0" smtClean="0"/>
            </a:br>
            <a:r>
              <a:rPr lang="pt-BR" b="1" dirty="0" smtClean="0"/>
              <a:t>Drogas que produzem distorções na atividade mental:</a:t>
            </a:r>
            <a:br>
              <a:rPr lang="pt-BR" b="1" dirty="0" smtClean="0"/>
            </a:br>
            <a:endParaRPr lang="pt-BR" dirty="0"/>
          </a:p>
        </p:txBody>
      </p:sp>
      <p:sp>
        <p:nvSpPr>
          <p:cNvPr id="3" name="Espaço Reservado para Conteúdo 2"/>
          <p:cNvSpPr>
            <a:spLocks noGrp="1"/>
          </p:cNvSpPr>
          <p:nvPr>
            <p:ph sz="quarter" idx="1"/>
          </p:nvPr>
        </p:nvSpPr>
        <p:spPr>
          <a:xfrm>
            <a:off x="1357290" y="2071678"/>
            <a:ext cx="6673996" cy="2328866"/>
          </a:xfrm>
        </p:spPr>
        <p:txBody>
          <a:bodyPr/>
          <a:lstStyle/>
          <a:p>
            <a:r>
              <a:rPr lang="pt-BR" dirty="0" smtClean="0"/>
              <a:t>São as drogas definidas como </a:t>
            </a:r>
            <a:r>
              <a:rPr lang="pt-BR" b="1" u="sng" cap="small" dirty="0" smtClean="0"/>
              <a:t>PSCICODISLÉPTICAS</a:t>
            </a:r>
            <a:r>
              <a:rPr lang="pt-BR" dirty="0" smtClean="0"/>
              <a:t>. Neste grupo enquadram-se a </a:t>
            </a:r>
            <a:r>
              <a:rPr lang="pt-BR" b="1" u="sng" cap="small" dirty="0" smtClean="0"/>
              <a:t>Maconha</a:t>
            </a:r>
            <a:r>
              <a:rPr lang="pt-BR" dirty="0" smtClean="0"/>
              <a:t>, o </a:t>
            </a:r>
            <a:r>
              <a:rPr lang="pt-BR" b="1" u="sng" cap="small" dirty="0" smtClean="0"/>
              <a:t>LSD</a:t>
            </a:r>
            <a:r>
              <a:rPr lang="pt-BR" dirty="0" smtClean="0"/>
              <a:t>, a </a:t>
            </a:r>
            <a:r>
              <a:rPr lang="pt-BR" b="1" u="sng" cap="small" dirty="0" smtClean="0"/>
              <a:t>MESCALIA</a:t>
            </a:r>
            <a:r>
              <a:rPr lang="pt-BR" dirty="0" smtClean="0"/>
              <a:t>, a </a:t>
            </a:r>
            <a:r>
              <a:rPr lang="pt-BR" b="1" u="sng" cap="small" dirty="0" smtClean="0"/>
              <a:t>PSILOBICINA</a:t>
            </a:r>
            <a:r>
              <a:rPr lang="pt-BR" dirty="0" smtClean="0"/>
              <a:t> e a </a:t>
            </a:r>
            <a:r>
              <a:rPr lang="pt-BR" b="1" u="sng" cap="small" dirty="0" smtClean="0"/>
              <a:t>FENILICICLIDINA.</a:t>
            </a:r>
            <a:endParaRPr lang="pt-BR" dirty="0" smtClean="0"/>
          </a:p>
          <a:p>
            <a:endParaRPr lang="pt-B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LSD:</a:t>
            </a:r>
            <a:endParaRPr lang="pt-BR" dirty="0"/>
          </a:p>
        </p:txBody>
      </p:sp>
      <p:sp>
        <p:nvSpPr>
          <p:cNvPr id="3" name="Espaço Reservado para Conteúdo 2"/>
          <p:cNvSpPr>
            <a:spLocks noGrp="1"/>
          </p:cNvSpPr>
          <p:nvPr>
            <p:ph sz="quarter" idx="1"/>
          </p:nvPr>
        </p:nvSpPr>
        <p:spPr>
          <a:xfrm>
            <a:off x="571472" y="1857364"/>
            <a:ext cx="7929618" cy="4071966"/>
          </a:xfrm>
        </p:spPr>
        <p:txBody>
          <a:bodyPr>
            <a:normAutofit fontScale="92500" lnSpcReduction="20000"/>
          </a:bodyPr>
          <a:lstStyle/>
          <a:p>
            <a:pPr lvl="0"/>
            <a:r>
              <a:rPr lang="pt-BR" dirty="0" smtClean="0"/>
              <a:t>O LSD é derivado do ácido lisérgico</a:t>
            </a:r>
            <a:r>
              <a:rPr lang="pt-BR" b="1" dirty="0" smtClean="0"/>
              <a:t>, </a:t>
            </a:r>
            <a:r>
              <a:rPr lang="pt-BR" dirty="0" smtClean="0"/>
              <a:t>que é um alucinógeno encontrado no ergotamina, certo fungo obtido do esporão do centeio.A ação ‘’</a:t>
            </a:r>
            <a:r>
              <a:rPr lang="pt-BR" dirty="0" err="1" smtClean="0"/>
              <a:t>alucinogênica</a:t>
            </a:r>
            <a:r>
              <a:rPr lang="pt-BR" dirty="0" smtClean="0"/>
              <a:t>’’ poderosa do LSD  foi descoberta ao acaso pelo Dr. Albert </a:t>
            </a:r>
            <a:r>
              <a:rPr lang="pt-BR" dirty="0" err="1" smtClean="0"/>
              <a:t>Hofmannn</a:t>
            </a:r>
            <a:r>
              <a:rPr lang="pt-BR" dirty="0" smtClean="0"/>
              <a:t> na Suíça, em 1943. O LSD é um pó branco, inodoro, insípido, com grande solubilidade em água, sendo usado em injeções ou comprimidos.</a:t>
            </a:r>
            <a:r>
              <a:rPr lang="pt-BR" b="1" u="sng" cap="small" dirty="0" smtClean="0"/>
              <a:t> </a:t>
            </a:r>
            <a:r>
              <a:rPr lang="pt-BR" u="sng" cap="small" dirty="0" smtClean="0"/>
              <a:t>Os efeitos surgem médios </a:t>
            </a:r>
            <a:r>
              <a:rPr lang="pt-BR" dirty="0" smtClean="0"/>
              <a:t>20 minutos após a aplicação e podem durar de 6 a 12 horas.</a:t>
            </a:r>
          </a:p>
          <a:p>
            <a:endParaRPr lang="pt-B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Mescalina</a:t>
            </a:r>
            <a:r>
              <a:rPr lang="pt-BR" dirty="0" smtClean="0"/>
              <a:t>:</a:t>
            </a:r>
            <a:endParaRPr lang="pt-BR" dirty="0"/>
          </a:p>
        </p:txBody>
      </p:sp>
      <p:sp>
        <p:nvSpPr>
          <p:cNvPr id="3" name="Espaço Reservado para Conteúdo 2"/>
          <p:cNvSpPr>
            <a:spLocks noGrp="1"/>
          </p:cNvSpPr>
          <p:nvPr>
            <p:ph sz="quarter" idx="1"/>
          </p:nvPr>
        </p:nvSpPr>
        <p:spPr>
          <a:xfrm>
            <a:off x="642910" y="1857364"/>
            <a:ext cx="8153400" cy="4495800"/>
          </a:xfrm>
        </p:spPr>
        <p:txBody>
          <a:bodyPr/>
          <a:lstStyle/>
          <a:p>
            <a:pPr lvl="0"/>
            <a:r>
              <a:rPr lang="pt-BR" dirty="0" smtClean="0"/>
              <a:t>Origina-se de uma planta conhecida como CACTUS MEXICANO. A ação da MESCALINA é semelhante á do LSD,porém, com efeitos de intensidade menor.Seu uso, além de acabar com a capacidade do organismo, pode também causar sérias perturbações mentais.</a:t>
            </a:r>
          </a:p>
          <a:p>
            <a:endParaRPr lang="pt-B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o">
  <a:themeElements>
    <a:clrScheme name="Mediano">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o">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20</TotalTime>
  <Words>764</Words>
  <Application>Microsoft Office PowerPoint</Application>
  <PresentationFormat>Apresentação na tela (4:3)</PresentationFormat>
  <Paragraphs>37</Paragraphs>
  <Slides>15</Slides>
  <Notes>0</Notes>
  <HiddenSlides>0</HiddenSlides>
  <MMClips>0</MMClips>
  <ScaleCrop>false</ScaleCrop>
  <HeadingPairs>
    <vt:vector size="4" baseType="variant">
      <vt:variant>
        <vt:lpstr>Tema</vt:lpstr>
      </vt:variant>
      <vt:variant>
        <vt:i4>1</vt:i4>
      </vt:variant>
      <vt:variant>
        <vt:lpstr>Títulos de slides</vt:lpstr>
      </vt:variant>
      <vt:variant>
        <vt:i4>15</vt:i4>
      </vt:variant>
    </vt:vector>
  </HeadingPairs>
  <TitlesOfParts>
    <vt:vector size="16" baseType="lpstr">
      <vt:lpstr>Mediano</vt:lpstr>
      <vt:lpstr>Projeto saúde</vt:lpstr>
      <vt:lpstr>&gt;Introdução</vt:lpstr>
      <vt:lpstr>O que é a droga? </vt:lpstr>
      <vt:lpstr>Drogas que aumentam a atividade mental: </vt:lpstr>
      <vt:lpstr>  Anfetaminas: </vt:lpstr>
      <vt:lpstr>Cocaína:</vt:lpstr>
      <vt:lpstr>  Drogas que produzem distorções na atividade mental: </vt:lpstr>
      <vt:lpstr>LSD:</vt:lpstr>
      <vt:lpstr>Mescalina:</vt:lpstr>
      <vt:lpstr>Maconha:</vt:lpstr>
      <vt:lpstr>&gt;Ao abuso de drogas</vt:lpstr>
      <vt:lpstr>Determinantes Biológicos:</vt:lpstr>
      <vt:lpstr>Determinantes Psicológicos</vt:lpstr>
      <vt:lpstr>Decálogo de alerta:</vt:lpstr>
      <vt:lpstr>Slide 15</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Projeto saúde</dc:title>
  <dc:creator>.</dc:creator>
  <cp:lastModifiedBy>.</cp:lastModifiedBy>
  <cp:revision>4</cp:revision>
  <dcterms:created xsi:type="dcterms:W3CDTF">2012-03-10T14:02:42Z</dcterms:created>
  <dcterms:modified xsi:type="dcterms:W3CDTF">2012-03-11T15:02:54Z</dcterms:modified>
</cp:coreProperties>
</file>